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CB93AD7-F0B7-4047-B6D0-562C96F0E0E6}" type="datetimeFigureOut">
              <a:rPr lang="en-CA" smtClean="0"/>
              <a:t>2014-04-28</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681A5D35-9D0F-4A66-9757-C3588D29E67F}"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B93AD7-F0B7-4047-B6D0-562C96F0E0E6}" type="datetimeFigureOut">
              <a:rPr lang="en-CA" smtClean="0"/>
              <a:t>2014-04-28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CB93AD7-F0B7-4047-B6D0-562C96F0E0E6}" type="datetimeFigureOut">
              <a:rPr lang="en-CA" smtClean="0"/>
              <a:t>2014-04-28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81A5D35-9D0F-4A66-9757-C3588D29E67F}"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B93AD7-F0B7-4047-B6D0-562C96F0E0E6}" type="datetimeFigureOut">
              <a:rPr lang="en-CA" smtClean="0"/>
              <a:t>2014-04-28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CB93AD7-F0B7-4047-B6D0-562C96F0E0E6}" type="datetimeFigureOut">
              <a:rPr lang="en-CA" smtClean="0"/>
              <a:t>2014-04-28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CB93AD7-F0B7-4047-B6D0-562C96F0E0E6}" type="datetimeFigureOut">
              <a:rPr lang="en-CA" smtClean="0"/>
              <a:t>2014-04-28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B93AD7-F0B7-4047-B6D0-562C96F0E0E6}" type="datetimeFigureOut">
              <a:rPr lang="en-CA" smtClean="0"/>
              <a:t>2014-04-28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CB93AD7-F0B7-4047-B6D0-562C96F0E0E6}" type="datetimeFigureOut">
              <a:rPr lang="en-CA" smtClean="0"/>
              <a:t>2014-04-28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CB93AD7-F0B7-4047-B6D0-562C96F0E0E6}" type="datetimeFigureOut">
              <a:rPr lang="en-CA" smtClean="0"/>
              <a:t>2014-04-28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681A5D35-9D0F-4A66-9757-C3588D29E67F}" type="slidenum">
              <a:rPr lang="en-CA" smtClean="0"/>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B93AD7-F0B7-4047-B6D0-562C96F0E0E6}" type="datetimeFigureOut">
              <a:rPr lang="en-CA" smtClean="0"/>
              <a:t>2014-04-28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CB93AD7-F0B7-4047-B6D0-562C96F0E0E6}" type="datetimeFigureOut">
              <a:rPr lang="en-CA" smtClean="0"/>
              <a:t>2014-04-28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81A5D35-9D0F-4A66-9757-C3588D29E67F}"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CB93AD7-F0B7-4047-B6D0-562C96F0E0E6}" type="datetimeFigureOut">
              <a:rPr lang="en-CA" smtClean="0"/>
              <a:t>2014-04-28</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81A5D35-9D0F-4A66-9757-C3588D29E67F}" type="slidenum">
              <a:rPr lang="en-CA" smtClean="0"/>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92697"/>
            <a:ext cx="7772400" cy="2088231"/>
          </a:xfrm>
        </p:spPr>
        <p:txBody>
          <a:bodyPr>
            <a:normAutofit fontScale="90000"/>
          </a:bodyPr>
          <a:lstStyle/>
          <a:p>
            <a:r>
              <a:rPr lang="en-CA" dirty="0" smtClean="0"/>
              <a:t>Northern Goshawk Recovery Strategy (</a:t>
            </a:r>
            <a:r>
              <a:rPr lang="en-CA" dirty="0" err="1" smtClean="0"/>
              <a:t>laingi</a:t>
            </a:r>
            <a:r>
              <a:rPr lang="en-CA" dirty="0" smtClean="0"/>
              <a:t> subspecies)</a:t>
            </a:r>
            <a:endParaRPr lang="en-CA" dirty="0"/>
          </a:p>
        </p:txBody>
      </p:sp>
      <p:sp>
        <p:nvSpPr>
          <p:cNvPr id="3" name="Subtitle 2"/>
          <p:cNvSpPr>
            <a:spLocks noGrp="1"/>
          </p:cNvSpPr>
          <p:nvPr>
            <p:ph type="subTitle" idx="1"/>
          </p:nvPr>
        </p:nvSpPr>
        <p:spPr>
          <a:xfrm>
            <a:off x="1259632" y="2348880"/>
            <a:ext cx="6400800" cy="1752600"/>
          </a:xfrm>
        </p:spPr>
        <p:txBody>
          <a:bodyPr/>
          <a:lstStyle/>
          <a:p>
            <a:endParaRPr lang="en-CA" dirty="0" smtClean="0"/>
          </a:p>
          <a:p>
            <a:r>
              <a:rPr lang="en-CA" sz="2000" dirty="0" smtClean="0"/>
              <a:t>April 29, 2014</a:t>
            </a:r>
            <a:endParaRPr lang="en-CA" sz="2000" dirty="0"/>
          </a:p>
        </p:txBody>
      </p:sp>
      <p:pic>
        <p:nvPicPr>
          <p:cNvPr id="5" name="Picture 4" descr="NOGO_juv_adult.JPG"/>
          <p:cNvPicPr>
            <a:picLocks noChangeAspect="1"/>
          </p:cNvPicPr>
          <p:nvPr/>
        </p:nvPicPr>
        <p:blipFill>
          <a:blip r:embed="rId2" cstate="print"/>
          <a:stretch>
            <a:fillRect/>
          </a:stretch>
        </p:blipFill>
        <p:spPr>
          <a:xfrm>
            <a:off x="1092660" y="3068960"/>
            <a:ext cx="4703475" cy="35084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Overview</a:t>
            </a:r>
            <a:endParaRPr lang="en-CA" dirty="0"/>
          </a:p>
        </p:txBody>
      </p:sp>
      <p:sp>
        <p:nvSpPr>
          <p:cNvPr id="3" name="Content Placeholder 2"/>
          <p:cNvSpPr>
            <a:spLocks noGrp="1"/>
          </p:cNvSpPr>
          <p:nvPr>
            <p:ph idx="1"/>
          </p:nvPr>
        </p:nvSpPr>
        <p:spPr/>
        <p:txBody>
          <a:bodyPr/>
          <a:lstStyle/>
          <a:p>
            <a:r>
              <a:rPr lang="en-CA" sz="3200" dirty="0" smtClean="0"/>
              <a:t>History of planning</a:t>
            </a:r>
          </a:p>
          <a:p>
            <a:r>
              <a:rPr lang="en-CA" sz="3200" dirty="0" smtClean="0"/>
              <a:t>Schedule for Recovery Strategy</a:t>
            </a:r>
          </a:p>
          <a:p>
            <a:r>
              <a:rPr lang="en-CA" sz="3200" dirty="0" smtClean="0"/>
              <a:t>Issues of Concern to Operations</a:t>
            </a:r>
          </a:p>
          <a:p>
            <a:endParaRPr lang="en-CA" dirty="0"/>
          </a:p>
          <a:p>
            <a:endParaRPr lang="en-CA" dirty="0" smtClean="0"/>
          </a:p>
          <a:p>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History of Planning</a:t>
            </a:r>
            <a:endParaRPr lang="en-CA" dirty="0"/>
          </a:p>
        </p:txBody>
      </p:sp>
      <p:sp>
        <p:nvSpPr>
          <p:cNvPr id="3" name="Content Placeholder 2"/>
          <p:cNvSpPr>
            <a:spLocks noGrp="1"/>
          </p:cNvSpPr>
          <p:nvPr>
            <p:ph idx="1"/>
          </p:nvPr>
        </p:nvSpPr>
        <p:spPr/>
        <p:txBody>
          <a:bodyPr/>
          <a:lstStyle/>
          <a:p>
            <a:r>
              <a:rPr lang="en-CA" sz="2400" b="1" dirty="0" smtClean="0"/>
              <a:t>Sept 2012: </a:t>
            </a:r>
            <a:r>
              <a:rPr lang="en-CA" sz="2400" dirty="0" smtClean="0"/>
              <a:t>Licensees and BCTS submitted comments on draft Recovery Strategy for </a:t>
            </a:r>
            <a:r>
              <a:rPr lang="en-CA" sz="2400" dirty="0" err="1" smtClean="0"/>
              <a:t>NoGo</a:t>
            </a:r>
            <a:r>
              <a:rPr lang="en-CA" sz="2400" dirty="0" smtClean="0"/>
              <a:t> (</a:t>
            </a:r>
            <a:r>
              <a:rPr lang="en-CA" sz="2400" dirty="0" err="1" smtClean="0"/>
              <a:t>laingi</a:t>
            </a:r>
            <a:r>
              <a:rPr lang="en-CA" sz="2400" dirty="0" smtClean="0"/>
              <a:t> subspecies)</a:t>
            </a:r>
          </a:p>
          <a:p>
            <a:r>
              <a:rPr lang="en-CA" sz="2400" b="1" dirty="0" smtClean="0"/>
              <a:t>October 23/24, 2014: </a:t>
            </a:r>
            <a:r>
              <a:rPr lang="en-CA" sz="2400" dirty="0" smtClean="0"/>
              <a:t>Northern Goshawk Workshop (Nanaimo)</a:t>
            </a:r>
          </a:p>
          <a:p>
            <a:r>
              <a:rPr lang="en-CA" sz="2400" b="1" dirty="0" smtClean="0"/>
              <a:t>March 17, 2014:  </a:t>
            </a:r>
            <a:r>
              <a:rPr lang="en-CA" sz="2400" dirty="0" smtClean="0"/>
              <a:t>Northern </a:t>
            </a:r>
            <a:r>
              <a:rPr lang="en-CA" sz="2400" dirty="0"/>
              <a:t>Goshawk Structured review of Available </a:t>
            </a:r>
            <a:r>
              <a:rPr lang="en-CA" sz="2400" dirty="0" smtClean="0"/>
              <a:t>Information (Webinar Discussion)</a:t>
            </a:r>
          </a:p>
          <a:p>
            <a:r>
              <a:rPr lang="en-CA" sz="2400" b="1" dirty="0" smtClean="0"/>
              <a:t>March 28, 2014: </a:t>
            </a:r>
            <a:r>
              <a:rPr lang="en-CA" sz="2400" dirty="0" smtClean="0"/>
              <a:t>Final Deadline for submission of information to be considered in next draft of Northern Goshawk Recovery Strategy </a:t>
            </a:r>
          </a:p>
          <a:p>
            <a:endParaRPr lang="en-CA" sz="1200" dirty="0"/>
          </a:p>
          <a:p>
            <a:pPr>
              <a:buNone/>
            </a:pPr>
            <a:endParaRPr lang="en-CA" sz="1200" dirty="0"/>
          </a:p>
          <a:p>
            <a:pPr>
              <a:buNone/>
            </a:pPr>
            <a:endParaRPr lang="en-C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Schedule for Recovery Strategy</a:t>
            </a:r>
            <a:br>
              <a:rPr lang="en-CA" dirty="0" smtClean="0"/>
            </a:br>
            <a:r>
              <a:rPr lang="en-CA" sz="2200" dirty="0" smtClean="0"/>
              <a:t>(approximately 2 months behind schedule now)</a:t>
            </a:r>
            <a:endParaRPr lang="en-CA" sz="2200" dirty="0"/>
          </a:p>
        </p:txBody>
      </p:sp>
      <p:sp>
        <p:nvSpPr>
          <p:cNvPr id="3" name="Content Placeholder 2"/>
          <p:cNvSpPr>
            <a:spLocks noGrp="1"/>
          </p:cNvSpPr>
          <p:nvPr>
            <p:ph idx="1"/>
          </p:nvPr>
        </p:nvSpPr>
        <p:spPr/>
        <p:txBody>
          <a:bodyPr>
            <a:normAutofit fontScale="85000" lnSpcReduction="10000"/>
          </a:bodyPr>
          <a:lstStyle/>
          <a:p>
            <a:r>
              <a:rPr lang="en-CA" b="1" dirty="0" smtClean="0"/>
              <a:t>December</a:t>
            </a:r>
            <a:r>
              <a:rPr lang="en-CA" b="1" dirty="0"/>
              <a:t>, 2013 </a:t>
            </a:r>
            <a:r>
              <a:rPr lang="en-CA" dirty="0"/>
              <a:t>Development of Parks Canada’s Structured Review of Information Sources. The </a:t>
            </a:r>
            <a:r>
              <a:rPr lang="en-CA" dirty="0" smtClean="0"/>
              <a:t>review will </a:t>
            </a:r>
            <a:r>
              <a:rPr lang="en-CA" dirty="0"/>
              <a:t>include published and unpublished literature as well as all other sources </a:t>
            </a:r>
            <a:r>
              <a:rPr lang="en-CA" dirty="0" smtClean="0"/>
              <a:t>of information </a:t>
            </a:r>
            <a:r>
              <a:rPr lang="en-CA" dirty="0"/>
              <a:t>that can support Northern Goshawk </a:t>
            </a:r>
            <a:r>
              <a:rPr lang="en-CA" i="1" dirty="0" err="1"/>
              <a:t>laingi</a:t>
            </a:r>
            <a:r>
              <a:rPr lang="en-CA" i="1" dirty="0"/>
              <a:t> subspecies recovery planning (</a:t>
            </a:r>
            <a:r>
              <a:rPr lang="en-CA" i="1" dirty="0" smtClean="0"/>
              <a:t>see </a:t>
            </a:r>
            <a:r>
              <a:rPr lang="en-CA" dirty="0" smtClean="0"/>
              <a:t>template </a:t>
            </a:r>
            <a:r>
              <a:rPr lang="en-CA" dirty="0"/>
              <a:t>attached).</a:t>
            </a:r>
          </a:p>
          <a:p>
            <a:r>
              <a:rPr lang="en-CA" dirty="0"/>
              <a:t>Development of the review will include one on one discussions (by phone) with all </a:t>
            </a:r>
            <a:r>
              <a:rPr lang="en-CA" dirty="0" smtClean="0"/>
              <a:t>key knowledge </a:t>
            </a:r>
            <a:r>
              <a:rPr lang="en-CA" dirty="0"/>
              <a:t>holders, as required.</a:t>
            </a:r>
          </a:p>
          <a:p>
            <a:r>
              <a:rPr lang="en-CA" b="1" dirty="0"/>
              <a:t>January, 2014 </a:t>
            </a:r>
            <a:r>
              <a:rPr lang="en-CA" dirty="0"/>
              <a:t>Completion of draft Structured Review of Information Sources.</a:t>
            </a:r>
          </a:p>
          <a:p>
            <a:r>
              <a:rPr lang="en-CA" dirty="0"/>
              <a:t>The review will be distributed to all participants that attended the October 2013 </a:t>
            </a:r>
            <a:r>
              <a:rPr lang="en-CA" dirty="0" smtClean="0"/>
              <a:t>workshop in </a:t>
            </a:r>
            <a:r>
              <a:rPr lang="en-CA" dirty="0"/>
              <a:t>Nanaimo as well as other key partners – 30 days will be provided for review</a:t>
            </a:r>
            <a:r>
              <a:rPr lang="en-CA" dirty="0" smtClean="0"/>
              <a:t>.</a:t>
            </a:r>
            <a:endParaRPr lang="en-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Schedule of Recovery Plan</a:t>
            </a:r>
            <a:br>
              <a:rPr lang="en-CA" dirty="0" smtClean="0"/>
            </a:br>
            <a:r>
              <a:rPr lang="en-CA" sz="2000" dirty="0" smtClean="0"/>
              <a:t>(approximately 2 months behind schedule now)</a:t>
            </a:r>
            <a:endParaRPr lang="en-CA" sz="2000" dirty="0"/>
          </a:p>
        </p:txBody>
      </p:sp>
      <p:sp>
        <p:nvSpPr>
          <p:cNvPr id="3" name="Content Placeholder 2"/>
          <p:cNvSpPr>
            <a:spLocks noGrp="1"/>
          </p:cNvSpPr>
          <p:nvPr>
            <p:ph idx="1"/>
          </p:nvPr>
        </p:nvSpPr>
        <p:spPr/>
        <p:txBody>
          <a:bodyPr>
            <a:normAutofit fontScale="85000" lnSpcReduction="20000"/>
          </a:bodyPr>
          <a:lstStyle/>
          <a:p>
            <a:r>
              <a:rPr lang="en-CA" b="1" dirty="0" smtClean="0"/>
              <a:t>February 2014 </a:t>
            </a:r>
            <a:r>
              <a:rPr lang="en-CA" dirty="0" smtClean="0"/>
              <a:t>Parks Canada will conduct any final follow up discussions (by phone) as required, before finalizing the content of a revised recovery strategy.</a:t>
            </a:r>
          </a:p>
          <a:p>
            <a:r>
              <a:rPr lang="en-CA" b="1" dirty="0" smtClean="0"/>
              <a:t>April, 2014</a:t>
            </a:r>
            <a:r>
              <a:rPr lang="en-CA" dirty="0" smtClean="0"/>
              <a:t> Completion of revised draft recovery strategy. Both the revised draft recovery strategy and the completed Structured Review of Information Sources will be sent to BC SARCC agencies (Environment Canada and BC) and all potentially affected and interested parties on the BC coast (all forest license holders, First Nations with traditional territory or other lands implicated, private landowners, industry associations, etc) – 6 weeks will be provided for review.</a:t>
            </a:r>
          </a:p>
          <a:p>
            <a:r>
              <a:rPr lang="en-CA" dirty="0" smtClean="0"/>
              <a:t>PCA will make final revisions and initiate internal approvals for posting.</a:t>
            </a:r>
          </a:p>
          <a:p>
            <a:r>
              <a:rPr lang="en-CA" b="1" dirty="0" smtClean="0"/>
              <a:t>August, 2014 </a:t>
            </a:r>
            <a:r>
              <a:rPr lang="en-CA" dirty="0" smtClean="0"/>
              <a:t>Proposed recovery strategy posted on the SAR Public Registry – 60 day public comment</a:t>
            </a:r>
          </a:p>
          <a:p>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Issues of Concern to Operations</a:t>
            </a:r>
            <a:endParaRPr lang="en-CA" dirty="0"/>
          </a:p>
        </p:txBody>
      </p:sp>
      <p:sp>
        <p:nvSpPr>
          <p:cNvPr id="3" name="Content Placeholder 2"/>
          <p:cNvSpPr>
            <a:spLocks noGrp="1"/>
          </p:cNvSpPr>
          <p:nvPr>
            <p:ph idx="1"/>
          </p:nvPr>
        </p:nvSpPr>
        <p:spPr/>
        <p:txBody>
          <a:bodyPr/>
          <a:lstStyle/>
          <a:p>
            <a:r>
              <a:rPr lang="en-CA" dirty="0" smtClean="0"/>
              <a:t>Primarily around size of forage area and impacts to operating/tenure </a:t>
            </a:r>
            <a:r>
              <a:rPr lang="en-CA" smtClean="0"/>
              <a:t>areas (potentially 1000s of hectares/nest)</a:t>
            </a:r>
            <a:endParaRPr lang="en-C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113</TotalTime>
  <Words>372</Words>
  <Application>Microsoft Office PowerPoint</Application>
  <PresentationFormat>On-screen Show (4:3)</PresentationFormat>
  <Paragraphs>26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Flow</vt:lpstr>
      <vt:lpstr>Northern Goshawk Recovery Strategy (laingi subspecies)</vt:lpstr>
      <vt:lpstr>Overview</vt:lpstr>
      <vt:lpstr>History of Planning</vt:lpstr>
      <vt:lpstr>Schedule for Recovery Strategy (approximately 2 months behind schedule now)</vt:lpstr>
      <vt:lpstr>Schedule of Recovery Plan (approximately 2 months behind schedule now)</vt:lpstr>
      <vt:lpstr>Issues of Concern to Operations</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Goshawk Recovery Plan (laingi subspecies)</dc:title>
  <dc:creator>mhanacek</dc:creator>
  <cp:lastModifiedBy>mhanacek</cp:lastModifiedBy>
  <cp:revision>9</cp:revision>
  <dcterms:created xsi:type="dcterms:W3CDTF">2014-04-28T18:37:44Z</dcterms:created>
  <dcterms:modified xsi:type="dcterms:W3CDTF">2014-04-28T20:31:23Z</dcterms:modified>
</cp:coreProperties>
</file>